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9" r:id="rId2"/>
    <p:sldId id="280" r:id="rId3"/>
    <p:sldId id="264" r:id="rId4"/>
    <p:sldId id="268" r:id="rId5"/>
    <p:sldId id="269" r:id="rId6"/>
    <p:sldId id="270" r:id="rId7"/>
    <p:sldId id="27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38E6B8-3230-3541-BCD5-7CF5354C81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57" t="9091" r="1" b="1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FC628-657F-0745-B02D-62B970DC7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</p:spPr>
        <p:txBody>
          <a:bodyPr>
            <a:normAutofit/>
          </a:bodyPr>
          <a:lstStyle/>
          <a:p>
            <a:r>
              <a:rPr lang="zh-CN" altLang="en-US">
                <a:solidFill>
                  <a:srgbClr val="FFFFFE"/>
                </a:solidFill>
              </a:rPr>
              <a:t>苏格兰威士忌的生产</a:t>
            </a:r>
            <a:endParaRPr lang="en-US">
              <a:solidFill>
                <a:srgbClr val="FFFFFE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A5A02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ADA39-73B3-3D45-A254-0D0992704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421" y="2015733"/>
            <a:ext cx="6815731" cy="402126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>
                <a:srgbClr val="A5A02D"/>
              </a:buClr>
            </a:pPr>
            <a:r>
              <a:rPr lang="zh-CN" altLang="en-US" sz="1900">
                <a:solidFill>
                  <a:srgbClr val="FFFFFE"/>
                </a:solidFill>
              </a:rPr>
              <a:t>水：威士忌的重要组成部分。苏格兰水流经花岗岩，并且在泥潭的河床上流过。它不需要加工处理，一些厂牌直接建立了河流到工厂的通道，以便不经流其他地区，以便染上不理想的味道。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A5A02D"/>
              </a:buClr>
            </a:pPr>
            <a:r>
              <a:rPr lang="zh-CN" altLang="en-US" sz="1900">
                <a:solidFill>
                  <a:srgbClr val="FFFFFE"/>
                </a:solidFill>
              </a:rPr>
              <a:t>泥煤：是苏格兰威士忌的一大特点。由树叶和各种植物腐烂残渣组成，有时会混合海水泡沫的气味。泥煤用来干大麦，不易燃烧，散发出特殊香味的烟气渗入到麦芽中。上好的威士忌中我们会闻到各种花和植物的香气，取决于泥煤的成分。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A5A02D"/>
              </a:buClr>
            </a:pPr>
            <a:r>
              <a:rPr lang="zh-CN" altLang="en-US" sz="1900">
                <a:solidFill>
                  <a:srgbClr val="FFFFFE"/>
                </a:solidFill>
              </a:rPr>
              <a:t>大麦：许多严格的要求，种子大小均匀必须相同保证同时发芽；色泽鲜黄，没有霉变迹象；含有尽可能多的淀粉；大麦反应了它生长土地的特点。</a:t>
            </a:r>
            <a:endParaRPr lang="en-US" sz="190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542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E159F38-ECF8-5749-8B8F-31A09D58D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zh-CN" altLang="en-US"/>
              <a:t>苏格兰威士忌</a:t>
            </a:r>
            <a:r>
              <a:rPr lang="en-US" altLang="zh-CN"/>
              <a:t>5</a:t>
            </a:r>
            <a:r>
              <a:rPr lang="zh-CN" altLang="en-US"/>
              <a:t>大产区</a:t>
            </a: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6C71A-22FB-7841-AF2F-7F5541D7C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Clr>
                <a:srgbClr val="FCAF49"/>
              </a:buClr>
            </a:pPr>
            <a:r>
              <a:rPr lang="en-US" sz="1700"/>
              <a:t>Islay</a:t>
            </a:r>
            <a:r>
              <a:rPr lang="zh-CN" altLang="en-US" sz="1700"/>
              <a:t> 艾雷岛</a:t>
            </a:r>
            <a:r>
              <a:rPr lang="en-US" altLang="zh-CN" sz="1700"/>
              <a:t> : </a:t>
            </a:r>
            <a:r>
              <a:rPr lang="zh-CN" altLang="en-US" sz="1700"/>
              <a:t>浓重泥煤味，辛辣烟熏野性，</a:t>
            </a:r>
            <a:r>
              <a:rPr lang="en-US" altLang="zh-CN" sz="1700"/>
              <a:t>// </a:t>
            </a:r>
            <a:r>
              <a:rPr lang="en-AU" sz="1700"/>
              <a:t>Laphroaig; Ardbeg; Jura; Talisker</a:t>
            </a:r>
            <a:endParaRPr lang="en-AU" altLang="zh-CN" sz="1700"/>
          </a:p>
          <a:p>
            <a:pPr>
              <a:lnSpc>
                <a:spcPct val="110000"/>
              </a:lnSpc>
              <a:buClr>
                <a:srgbClr val="FCAF49"/>
              </a:buClr>
            </a:pPr>
            <a:r>
              <a:rPr lang="en-US" sz="1700"/>
              <a:t>Campbeltown </a:t>
            </a:r>
            <a:r>
              <a:rPr lang="zh-CN" altLang="en-US" sz="1700"/>
              <a:t>康伯顿区</a:t>
            </a:r>
            <a:r>
              <a:rPr lang="en-US" altLang="zh-CN" sz="1700"/>
              <a:t> : </a:t>
            </a:r>
            <a:r>
              <a:rPr lang="zh-CN" altLang="en-US" sz="1700"/>
              <a:t>中庸之道，烟熏海咸平衡 </a:t>
            </a:r>
            <a:r>
              <a:rPr lang="en-US" altLang="zh-CN" sz="1700"/>
              <a:t>// Springbank</a:t>
            </a:r>
            <a:endParaRPr lang="en-AU" altLang="zh-CN" sz="1700"/>
          </a:p>
          <a:p>
            <a:pPr>
              <a:lnSpc>
                <a:spcPct val="110000"/>
              </a:lnSpc>
              <a:buClr>
                <a:srgbClr val="FCAF49"/>
              </a:buClr>
            </a:pPr>
            <a:r>
              <a:rPr lang="en-US" sz="1700"/>
              <a:t>Lowlands </a:t>
            </a:r>
            <a:r>
              <a:rPr lang="zh-CN" altLang="en-US" sz="1700"/>
              <a:t>低地</a:t>
            </a:r>
            <a:r>
              <a:rPr lang="en-US" altLang="zh-CN" sz="1700"/>
              <a:t> : </a:t>
            </a:r>
            <a:r>
              <a:rPr lang="zh-CN" altLang="en-US" sz="1700"/>
              <a:t>清淡温顺，干草青草气息</a:t>
            </a:r>
            <a:endParaRPr lang="en-AU" altLang="zh-CN" sz="1700"/>
          </a:p>
          <a:p>
            <a:pPr>
              <a:lnSpc>
                <a:spcPct val="110000"/>
              </a:lnSpc>
              <a:buClr>
                <a:srgbClr val="FCAF49"/>
              </a:buClr>
            </a:pPr>
            <a:r>
              <a:rPr lang="en-US" sz="1700"/>
              <a:t>Highlands </a:t>
            </a:r>
            <a:r>
              <a:rPr lang="zh-CN" altLang="en-US" sz="1700"/>
              <a:t>高低</a:t>
            </a:r>
            <a:r>
              <a:rPr lang="en-US" altLang="zh-CN" sz="1700"/>
              <a:t> </a:t>
            </a:r>
            <a:r>
              <a:rPr lang="zh-CN" altLang="en-US" sz="1700"/>
              <a:t>四个子产区 花香果香与辛辣和谐交织 </a:t>
            </a:r>
            <a:r>
              <a:rPr lang="en-US" altLang="zh-CN" sz="1700"/>
              <a:t>//</a:t>
            </a:r>
            <a:r>
              <a:rPr lang="zh-CN" altLang="en-US" sz="1700"/>
              <a:t> </a:t>
            </a:r>
            <a:r>
              <a:rPr lang="en-AU" sz="1700"/>
              <a:t>Glenmorangie</a:t>
            </a:r>
            <a:r>
              <a:rPr lang="en-US" sz="1700"/>
              <a:t>; Dalmore</a:t>
            </a:r>
            <a:endParaRPr lang="en-AU" altLang="zh-CN" sz="1700"/>
          </a:p>
          <a:p>
            <a:pPr>
              <a:lnSpc>
                <a:spcPct val="110000"/>
              </a:lnSpc>
              <a:buClr>
                <a:srgbClr val="FCAF49"/>
              </a:buClr>
            </a:pPr>
            <a:r>
              <a:rPr lang="en-US" sz="1700"/>
              <a:t>Speyside </a:t>
            </a:r>
            <a:r>
              <a:rPr lang="zh-CN" altLang="en-US" sz="1700"/>
              <a:t>斯佩塞 </a:t>
            </a:r>
            <a:r>
              <a:rPr lang="en-US" altLang="zh-CN" sz="1700"/>
              <a:t>: </a:t>
            </a:r>
            <a:r>
              <a:rPr lang="zh-CN" altLang="en-AU" sz="1700"/>
              <a:t>丰富</a:t>
            </a:r>
            <a:r>
              <a:rPr lang="zh-CN" altLang="en-US" sz="1700"/>
              <a:t>多变香气，口感丰厚甜润 </a:t>
            </a:r>
            <a:r>
              <a:rPr lang="en-US" altLang="zh-CN" sz="1700"/>
              <a:t>// </a:t>
            </a:r>
            <a:r>
              <a:rPr lang="en-AU" sz="1700"/>
              <a:t>Glenlivet; Macallan</a:t>
            </a:r>
            <a:r>
              <a:rPr lang="en-US" sz="1700"/>
              <a:t>; </a:t>
            </a:r>
            <a:r>
              <a:rPr lang="en-AU" sz="1700"/>
              <a:t>Glenfiddich</a:t>
            </a:r>
            <a:endParaRPr lang="en-US" sz="17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8833A1-E6A6-504D-9619-D5A46F878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929" y="805583"/>
            <a:ext cx="3099406" cy="46607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4808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39353D7-08F0-C940-B05F-FF05715CB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30028" b="1788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6E92D-316C-8641-9670-AB36AA8CF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Wines</a:t>
            </a:r>
            <a:r>
              <a:rPr lang="zh-CN" altLang="en-US">
                <a:solidFill>
                  <a:srgbClr val="FFFFFE"/>
                </a:solidFill>
              </a:rPr>
              <a:t> 葡萄酒</a:t>
            </a:r>
            <a:endParaRPr lang="en-US">
              <a:solidFill>
                <a:srgbClr val="FFFFFE"/>
              </a:solidFill>
            </a:endParaRP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F8A53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C5DAEC-113A-1249-BBC0-2A53A4551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421" y="2015733"/>
            <a:ext cx="6815731" cy="4021267"/>
          </a:xfrm>
        </p:spPr>
        <p:txBody>
          <a:bodyPr numCol="2">
            <a:normAutofit/>
          </a:bodyPr>
          <a:lstStyle/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Appearance</a:t>
            </a:r>
            <a:r>
              <a:rPr lang="zh-CN" altLang="en-US" sz="1900">
                <a:solidFill>
                  <a:srgbClr val="FFFFFE"/>
                </a:solidFill>
              </a:rPr>
              <a:t> 外观  （葡萄酒外观即颜色，清澈度，色调和色度）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Attack</a:t>
            </a:r>
            <a:r>
              <a:rPr lang="zh-CN" altLang="en-US" sz="1900">
                <a:solidFill>
                  <a:srgbClr val="FFFFFE"/>
                </a:solidFill>
              </a:rPr>
              <a:t> 触觉 （葡萄酒刚入口第一感觉）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Balanced </a:t>
            </a:r>
            <a:r>
              <a:rPr lang="zh-CN" altLang="en-US" sz="1900">
                <a:solidFill>
                  <a:srgbClr val="FFFFFE"/>
                </a:solidFill>
              </a:rPr>
              <a:t>平衡感 （口感适中，酸甜均衡，单宁和酒味清淡）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Bouquet</a:t>
            </a:r>
            <a:r>
              <a:rPr lang="zh-CN" altLang="en-US" sz="1900">
                <a:solidFill>
                  <a:srgbClr val="FFFFFE"/>
                </a:solidFill>
              </a:rPr>
              <a:t> 酒香 （酒散发出一种如花开时的香味，将水果香，发酵时和陈酿时产生的香味融为一体）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Corky </a:t>
            </a:r>
            <a:r>
              <a:rPr lang="zh-CN" altLang="en-US" sz="1900">
                <a:solidFill>
                  <a:srgbClr val="FFFFFE"/>
                </a:solidFill>
              </a:rPr>
              <a:t>霉塞味 （由软木塞引起的酒质变味）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Oily </a:t>
            </a:r>
            <a:r>
              <a:rPr lang="zh-CN" altLang="en-US" sz="1900">
                <a:solidFill>
                  <a:srgbClr val="FFFFFE"/>
                </a:solidFill>
              </a:rPr>
              <a:t>油质的 （单宁与蜂蜜和蜂蜡的甜味融合以后，加上圆润的酒体使葡萄酒呈油状）</a:t>
            </a:r>
            <a:endParaRPr lang="en-AU" altLang="zh-CN" sz="19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900">
                <a:solidFill>
                  <a:srgbClr val="FFFFFE"/>
                </a:solidFill>
              </a:rPr>
              <a:t>Finish</a:t>
            </a:r>
            <a:r>
              <a:rPr lang="zh-CN" altLang="en-US" sz="1900">
                <a:solidFill>
                  <a:srgbClr val="FFFFFE"/>
                </a:solidFill>
              </a:rPr>
              <a:t> 回味 （这是咽下葡萄酒后最后一种感觉，也许是清新纯净的口感，也许是酸，苦或单宁味，它可以让人感受到品味高级葡萄酒后的特殊余香）</a:t>
            </a:r>
          </a:p>
        </p:txBody>
      </p:sp>
    </p:spTree>
    <p:extLst>
      <p:ext uri="{BB962C8B-B14F-4D97-AF65-F5344CB8AC3E}">
        <p14:creationId xmlns:p14="http://schemas.microsoft.com/office/powerpoint/2010/main" val="558278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A86BDE-4F54-8645-ABA7-E3EDBB1314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30028" b="1788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6E92D-316C-8641-9670-AB36AA8CF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Wines</a:t>
            </a:r>
            <a:r>
              <a:rPr lang="zh-CN" altLang="en-US">
                <a:solidFill>
                  <a:srgbClr val="FFFFFE"/>
                </a:solidFill>
              </a:rPr>
              <a:t> 葡萄酒</a:t>
            </a:r>
            <a:endParaRPr lang="en-US">
              <a:solidFill>
                <a:srgbClr val="FFFFFE"/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F8A53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C5DAEC-113A-1249-BBC0-2A53A45517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421" y="2015733"/>
            <a:ext cx="6815731" cy="4021267"/>
          </a:xfrm>
        </p:spPr>
        <p:txBody>
          <a:bodyPr numCol="2">
            <a:normAutofit/>
          </a:bodyPr>
          <a:lstStyle/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altLang="zh-CN" sz="1700">
                <a:solidFill>
                  <a:srgbClr val="FFFFFE"/>
                </a:solidFill>
              </a:rPr>
              <a:t>Full-bodied </a:t>
            </a:r>
            <a:r>
              <a:rPr lang="zh-CN" altLang="en-US" sz="1700">
                <a:solidFill>
                  <a:srgbClr val="FFFFFE"/>
                </a:solidFill>
              </a:rPr>
              <a:t>酒体丰满 （入口的葡萄酒含少量单宁，柔和不酸涩）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Nose </a:t>
            </a:r>
            <a:r>
              <a:rPr lang="zh-CN" altLang="en-US" sz="1700">
                <a:solidFill>
                  <a:srgbClr val="FFFFFE"/>
                </a:solidFill>
              </a:rPr>
              <a:t>香气 （由品酒者客观评定的葡萄酒的香气，如闻过具有黑莓香气的葡萄酒时，可以说具有一个黑莓</a:t>
            </a:r>
            <a:r>
              <a:rPr lang="en-US" altLang="zh-CN" sz="1700">
                <a:solidFill>
                  <a:srgbClr val="FFFFFE"/>
                </a:solidFill>
              </a:rPr>
              <a:t>Nose)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Solid</a:t>
            </a:r>
            <a:r>
              <a:rPr lang="zh-CN" altLang="en-US" sz="1700">
                <a:solidFill>
                  <a:srgbClr val="FFFFFE"/>
                </a:solidFill>
              </a:rPr>
              <a:t> 稳重的</a:t>
            </a:r>
            <a:r>
              <a:rPr lang="en-US" altLang="zh-CN" sz="1700">
                <a:solidFill>
                  <a:srgbClr val="FFFFFE"/>
                </a:solidFill>
              </a:rPr>
              <a:t> </a:t>
            </a:r>
            <a:r>
              <a:rPr lang="zh-CN" altLang="en-US" sz="1700">
                <a:solidFill>
                  <a:srgbClr val="FFFFFE"/>
                </a:solidFill>
              </a:rPr>
              <a:t>（香味浓郁，富含单宁，酒度高的葡萄酒）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Spicy </a:t>
            </a:r>
            <a:r>
              <a:rPr lang="zh-CN" altLang="en-US" sz="1700">
                <a:solidFill>
                  <a:srgbClr val="FFFFFE"/>
                </a:solidFill>
              </a:rPr>
              <a:t>辛辣的 （具有辛香味，胡椒，月桂叶，百里香的葡萄酒入口后给人一种活生生的感觉）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altLang="zh-CN" sz="1700">
                <a:solidFill>
                  <a:srgbClr val="FFFFFE"/>
                </a:solidFill>
              </a:rPr>
              <a:t>Supple </a:t>
            </a:r>
            <a:r>
              <a:rPr lang="zh-CN" altLang="en-US" sz="1700">
                <a:solidFill>
                  <a:srgbClr val="FFFFFE"/>
                </a:solidFill>
              </a:rPr>
              <a:t>柔和的 （含有少量单宁的最柔和的葡萄酒）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Tannic</a:t>
            </a:r>
            <a:r>
              <a:rPr lang="zh-CN" altLang="en-US" sz="1700">
                <a:solidFill>
                  <a:srgbClr val="FFFFFE"/>
                </a:solidFill>
              </a:rPr>
              <a:t> 单宁味的 （单宁葡萄酒给人以生涩的口感，单宁从葡萄核，葡萄梗核和橡木桶中分离出来后进入葡萄酒中）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Well structured </a:t>
            </a:r>
            <a:r>
              <a:rPr lang="zh-CN" altLang="en-US" sz="1700">
                <a:solidFill>
                  <a:srgbClr val="FFFFFE"/>
                </a:solidFill>
              </a:rPr>
              <a:t>结构感强 （富含单宁和酒精的葡萄酒）</a:t>
            </a:r>
            <a:endParaRPr lang="en-AU" altLang="zh-CN" sz="170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F8A530"/>
              </a:buClr>
            </a:pPr>
            <a:r>
              <a:rPr lang="en-US" sz="1700">
                <a:solidFill>
                  <a:srgbClr val="FFFFFE"/>
                </a:solidFill>
              </a:rPr>
              <a:t>Woody </a:t>
            </a:r>
            <a:r>
              <a:rPr lang="zh-CN" altLang="en-US" sz="1700">
                <a:solidFill>
                  <a:srgbClr val="FFFFFE"/>
                </a:solidFill>
              </a:rPr>
              <a:t>木味 （葡萄酒在新橡木桶中贮藏过程形成的木味，会随着贮藏时间推移变得柔和）</a:t>
            </a:r>
            <a:endParaRPr lang="en-US" sz="170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835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fruit&#10;&#10;Description automatically generated">
            <a:extLst>
              <a:ext uri="{FF2B5EF4-FFF2-40B4-BE49-F238E27FC236}">
                <a16:creationId xmlns:a16="http://schemas.microsoft.com/office/drawing/2014/main" id="{A9921D3F-AAE8-A840-ABCB-6EE21B75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33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63D907-707F-8142-AA77-292D9BEEB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</p:spPr>
        <p:txBody>
          <a:bodyPr>
            <a:normAutofit/>
          </a:bodyPr>
          <a:lstStyle/>
          <a:p>
            <a:r>
              <a:rPr lang="zh-CN" altLang="en-US" dirty="0">
                <a:solidFill>
                  <a:srgbClr val="FFFFFE"/>
                </a:solidFill>
              </a:rPr>
              <a:t>常见的葡萄品种</a:t>
            </a:r>
            <a:endParaRPr lang="en-US" dirty="0">
              <a:solidFill>
                <a:srgbClr val="FFFFFE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6D92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3321C-BC9B-BD44-AF57-A7A51930C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421" y="2015733"/>
            <a:ext cx="6815731" cy="402126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sz="1900" dirty="0">
                <a:solidFill>
                  <a:srgbClr val="FFFFFE"/>
                </a:solidFill>
              </a:rPr>
              <a:t>Cabernet-Sauvignon </a:t>
            </a:r>
            <a:r>
              <a:rPr lang="zh-CN" altLang="en-US" sz="1900" dirty="0">
                <a:solidFill>
                  <a:srgbClr val="FFFFFE"/>
                </a:solidFill>
              </a:rPr>
              <a:t>赤霞珠</a:t>
            </a:r>
            <a:r>
              <a:rPr lang="en-US" altLang="zh-CN" sz="1900" dirty="0">
                <a:solidFill>
                  <a:srgbClr val="FFFFFE"/>
                </a:solidFill>
              </a:rPr>
              <a:t> (</a:t>
            </a:r>
            <a:r>
              <a:rPr lang="zh-CN" altLang="en-US" sz="1900" dirty="0">
                <a:solidFill>
                  <a:srgbClr val="FFFFFE"/>
                </a:solidFill>
              </a:rPr>
              <a:t>红，波尔多，烤肉和野味，浓郁肉菜）</a:t>
            </a: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sz="1900" dirty="0">
                <a:solidFill>
                  <a:srgbClr val="FFFFFE"/>
                </a:solidFill>
              </a:rPr>
              <a:t>Merlot </a:t>
            </a:r>
            <a:r>
              <a:rPr lang="zh-CN" altLang="en-US" sz="1900" dirty="0">
                <a:solidFill>
                  <a:srgbClr val="FFFFFE"/>
                </a:solidFill>
              </a:rPr>
              <a:t>梅洛（红，波尔多，适合汉堡，调味肉菜）</a:t>
            </a:r>
            <a:endParaRPr lang="en-US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altLang="zh-CN" sz="1900" dirty="0">
                <a:solidFill>
                  <a:srgbClr val="FFFFFE"/>
                </a:solidFill>
              </a:rPr>
              <a:t>Pinot Noir </a:t>
            </a:r>
            <a:r>
              <a:rPr lang="zh-CN" altLang="en-US" sz="1900" dirty="0">
                <a:solidFill>
                  <a:srgbClr val="FFFFFE"/>
                </a:solidFill>
              </a:rPr>
              <a:t>黑皮诺（红，切制薄肉片，牛肉猪肉，烤鳟鱼，金枪鱼）</a:t>
            </a: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altLang="zh-CN" sz="1900" dirty="0">
                <a:solidFill>
                  <a:srgbClr val="FFFFFE"/>
                </a:solidFill>
              </a:rPr>
              <a:t>Shiraz </a:t>
            </a:r>
            <a:r>
              <a:rPr lang="zh-CN" altLang="en-US" sz="1900" dirty="0">
                <a:solidFill>
                  <a:srgbClr val="FFFFFE"/>
                </a:solidFill>
              </a:rPr>
              <a:t>西拉（红，澳大利亚，烤羊肉多成分肉菜，蘑菇）</a:t>
            </a: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altLang="zh-CN" sz="1900" dirty="0">
                <a:solidFill>
                  <a:srgbClr val="FFFFFE"/>
                </a:solidFill>
              </a:rPr>
              <a:t>Chardonnay </a:t>
            </a:r>
            <a:r>
              <a:rPr lang="zh-CN" altLang="en-US" sz="1900" dirty="0">
                <a:solidFill>
                  <a:srgbClr val="FFFFFE"/>
                </a:solidFill>
              </a:rPr>
              <a:t>霞多丽（白，勃艮第，清淡开胃，鱼类海鲜，通心粉，烤鸡）</a:t>
            </a:r>
            <a:endParaRPr lang="en-AU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US" altLang="zh-CN" sz="1900" dirty="0">
                <a:solidFill>
                  <a:srgbClr val="FFFFFE"/>
                </a:solidFill>
              </a:rPr>
              <a:t>Sauvignon </a:t>
            </a:r>
            <a:r>
              <a:rPr lang="zh-CN" altLang="en-US" sz="1900" dirty="0">
                <a:solidFill>
                  <a:srgbClr val="FFFFFE"/>
                </a:solidFill>
              </a:rPr>
              <a:t>长相思 （白，波尔多，里脊肉，海鲜及烤物温和菜肴）</a:t>
            </a:r>
            <a:endParaRPr lang="en-US" altLang="zh-CN" sz="19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buClr>
                <a:srgbClr val="6D92BD"/>
              </a:buClr>
            </a:pPr>
            <a:r>
              <a:rPr lang="en-AU" altLang="zh-CN" sz="1900" dirty="0">
                <a:solidFill>
                  <a:srgbClr val="FFFFFE"/>
                </a:solidFill>
              </a:rPr>
              <a:t>Riesling </a:t>
            </a:r>
            <a:r>
              <a:rPr lang="zh-CN" altLang="en-AU" sz="1900" dirty="0">
                <a:solidFill>
                  <a:srgbClr val="FFFFFE"/>
                </a:solidFill>
              </a:rPr>
              <a:t>雷司令</a:t>
            </a:r>
            <a:r>
              <a:rPr lang="zh-CN" altLang="en-US" sz="1900" dirty="0">
                <a:solidFill>
                  <a:srgbClr val="FFFFFE"/>
                </a:solidFill>
              </a:rPr>
              <a:t> （白，德国，鱼肉，牡蛎，柠檬味鸡肉）</a:t>
            </a:r>
            <a:endParaRPr lang="en-AU" altLang="zh-CN" sz="1900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721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gate&#10;&#10;Description automatically generated">
            <a:extLst>
              <a:ext uri="{FF2B5EF4-FFF2-40B4-BE49-F238E27FC236}">
                <a16:creationId xmlns:a16="http://schemas.microsoft.com/office/drawing/2014/main" id="{4E066EC7-0AF6-3645-8FC3-D0D354D3DC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21554" b="12674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07F36A-4A03-6443-9D43-E372B8911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Champagne</a:t>
            </a:r>
            <a:r>
              <a:rPr lang="zh-CN" altLang="en-US">
                <a:solidFill>
                  <a:srgbClr val="FFFFFE"/>
                </a:solidFill>
              </a:rPr>
              <a:t> 香槟</a:t>
            </a:r>
            <a:endParaRPr lang="en-US">
              <a:solidFill>
                <a:srgbClr val="FFFFFE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F8F095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03439-BB71-DD48-B10B-9A450D434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3421" y="2015733"/>
            <a:ext cx="6815731" cy="4021267"/>
          </a:xfrm>
        </p:spPr>
        <p:txBody>
          <a:bodyPr>
            <a:normAutofit/>
          </a:bodyPr>
          <a:lstStyle/>
          <a:p>
            <a:pPr>
              <a:buClr>
                <a:srgbClr val="F8F095"/>
              </a:buClr>
            </a:pPr>
            <a:r>
              <a:rPr lang="zh-CN" altLang="en-US">
                <a:solidFill>
                  <a:srgbClr val="FFFFFE"/>
                </a:solidFill>
              </a:rPr>
              <a:t>在法国香槟区生产 （原产地保护，香槟的酒标上一定有</a:t>
            </a:r>
            <a:r>
              <a:rPr lang="en-AU">
                <a:solidFill>
                  <a:srgbClr val="FFFFFE"/>
                </a:solidFill>
              </a:rPr>
              <a:t>champagne</a:t>
            </a:r>
            <a:r>
              <a:rPr lang="zh-CN" altLang="en-AU">
                <a:solidFill>
                  <a:srgbClr val="FFFFFE"/>
                </a:solidFill>
              </a:rPr>
              <a:t>字样</a:t>
            </a:r>
            <a:r>
              <a:rPr lang="zh-CN" altLang="en-US">
                <a:solidFill>
                  <a:srgbClr val="FFFFFE"/>
                </a:solidFill>
              </a:rPr>
              <a:t>）</a:t>
            </a:r>
            <a:endParaRPr lang="en-AU" altLang="zh-CN">
              <a:solidFill>
                <a:srgbClr val="FFFFFE"/>
              </a:solidFill>
            </a:endParaRPr>
          </a:p>
          <a:p>
            <a:pPr>
              <a:buClr>
                <a:srgbClr val="F8F095"/>
              </a:buClr>
            </a:pPr>
            <a:r>
              <a:rPr lang="zh-CN" altLang="en-US">
                <a:solidFill>
                  <a:srgbClr val="FFFFFE"/>
                </a:solidFill>
              </a:rPr>
              <a:t>使用规定品种的葡萄生产 （黑皮诺，莫里耶，霞多丽）</a:t>
            </a:r>
            <a:endParaRPr lang="en-AU" altLang="zh-CN">
              <a:solidFill>
                <a:srgbClr val="FFFFFE"/>
              </a:solidFill>
            </a:endParaRPr>
          </a:p>
          <a:p>
            <a:pPr>
              <a:buClr>
                <a:srgbClr val="F8F095"/>
              </a:buClr>
            </a:pPr>
            <a:r>
              <a:rPr lang="zh-CN" altLang="en-US">
                <a:solidFill>
                  <a:srgbClr val="FFFFFE"/>
                </a:solidFill>
              </a:rPr>
              <a:t>生产过程中只能使用这一地区的工艺技术</a:t>
            </a:r>
            <a:endParaRPr lang="en-AU" altLang="zh-CN">
              <a:solidFill>
                <a:srgbClr val="FFFFFE"/>
              </a:solidFill>
            </a:endParaRPr>
          </a:p>
          <a:p>
            <a:pPr>
              <a:buClr>
                <a:srgbClr val="F8F095"/>
              </a:buClr>
            </a:pPr>
            <a:endParaRPr lang="en-AU" altLang="zh-CN">
              <a:solidFill>
                <a:srgbClr val="FFFFFE"/>
              </a:solidFill>
            </a:endParaRPr>
          </a:p>
          <a:p>
            <a:pPr>
              <a:buClr>
                <a:srgbClr val="F8F095"/>
              </a:buClr>
            </a:pPr>
            <a:r>
              <a:rPr lang="zh-CN" altLang="en-AU">
                <a:solidFill>
                  <a:srgbClr val="FFFFFE"/>
                </a:solidFill>
              </a:rPr>
              <a:t>香槟</a:t>
            </a:r>
            <a:r>
              <a:rPr lang="zh-CN" altLang="en-US">
                <a:solidFill>
                  <a:srgbClr val="FFFFFE"/>
                </a:solidFill>
              </a:rPr>
              <a:t>属于</a:t>
            </a:r>
            <a:r>
              <a:rPr lang="en-US" altLang="zh-CN">
                <a:solidFill>
                  <a:srgbClr val="FFFFFE"/>
                </a:solidFill>
              </a:rPr>
              <a:t>Sparkling Wine</a:t>
            </a:r>
            <a:r>
              <a:rPr lang="zh-CN" altLang="en-US">
                <a:solidFill>
                  <a:srgbClr val="FFFFFE"/>
                </a:solidFill>
              </a:rPr>
              <a:t>起泡葡萄酒的一种</a:t>
            </a:r>
            <a:endParaRPr lang="en-AU" altLang="zh-CN">
              <a:solidFill>
                <a:srgbClr val="FFFFFE"/>
              </a:solidFill>
            </a:endParaRPr>
          </a:p>
          <a:p>
            <a:pPr>
              <a:buClr>
                <a:srgbClr val="F8F095"/>
              </a:buClr>
            </a:pPr>
            <a:r>
              <a:rPr lang="en-US" altLang="zh-CN">
                <a:solidFill>
                  <a:srgbClr val="FFFFFE"/>
                </a:solidFill>
              </a:rPr>
              <a:t>Italy:  Asti, Brut, Prosecco, Moscato</a:t>
            </a:r>
          </a:p>
          <a:p>
            <a:pPr>
              <a:buClr>
                <a:srgbClr val="F8F095"/>
              </a:buClr>
            </a:pPr>
            <a:r>
              <a:rPr lang="en-US" altLang="zh-CN">
                <a:solidFill>
                  <a:srgbClr val="FFFFFE"/>
                </a:solidFill>
              </a:rPr>
              <a:t>Spain: Cava</a:t>
            </a:r>
          </a:p>
        </p:txBody>
      </p:sp>
    </p:spTree>
    <p:extLst>
      <p:ext uri="{BB962C8B-B14F-4D97-AF65-F5344CB8AC3E}">
        <p14:creationId xmlns:p14="http://schemas.microsoft.com/office/powerpoint/2010/main" val="3003544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0AD5DF7-ED81-9144-990A-0FCA7C168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38991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C752B8-3A2E-2147-9128-7E9FAE018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Diageo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29B8D6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B0073C-D360-43F7-A596-DD8048FC1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>
              <a:buClr>
                <a:srgbClr val="29B8D6"/>
              </a:buClr>
            </a:pP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帝亚吉欧</a:t>
            </a:r>
            <a:r>
              <a:rPr lang="en-AU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Diageo，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来自英国，分别在纽约和伦敦交易所上市的世界五百强公司，是全球最大的洋酒公司，旗下拥有横跨蒸馏酒、葡萄酒和啤酒等一系列顶级酒类品牌。帝亚吉欧公司在全球</a:t>
            </a:r>
            <a:r>
              <a:rPr lang="en-US" altLang="zh-CN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80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多个国家和地区有超过</a:t>
            </a:r>
            <a:r>
              <a:rPr lang="en-US" altLang="zh-CN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22,520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名员工，</a:t>
            </a:r>
            <a:r>
              <a:rPr lang="en-US" altLang="zh-CN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2013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年销售额达到</a:t>
            </a:r>
            <a:r>
              <a:rPr lang="en-US" altLang="zh-CN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187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亿美元，市值高达</a:t>
            </a:r>
            <a:r>
              <a:rPr lang="en-US" altLang="zh-CN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890</a:t>
            </a:r>
            <a:r>
              <a:rPr lang="zh-CN" altLang="en-US" sz="2400" cap="all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亿美元。</a:t>
            </a:r>
            <a:endParaRPr lang="en-US" sz="2400" cap="all" dirty="0">
              <a:solidFill>
                <a:srgbClr val="FFFFFE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549177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849</Words>
  <Application>Microsoft Macintosh PowerPoint</Application>
  <PresentationFormat>宽屏</PresentationFormat>
  <Paragraphs>47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Gill Sans MT</vt:lpstr>
      <vt:lpstr>Gallery</vt:lpstr>
      <vt:lpstr>苏格兰威士忌的生产</vt:lpstr>
      <vt:lpstr>苏格兰威士忌5大产区</vt:lpstr>
      <vt:lpstr>Wines 葡萄酒</vt:lpstr>
      <vt:lpstr>Wines 葡萄酒</vt:lpstr>
      <vt:lpstr>常见的葡萄品种</vt:lpstr>
      <vt:lpstr>Champagne 香槟</vt:lpstr>
      <vt:lpstr>Diageo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Wines &amp; Spirits 101</dc:title>
  <dc:creator>An Wang</dc:creator>
  <cp:lastModifiedBy>Zhou, Zhuoying</cp:lastModifiedBy>
  <cp:revision>2</cp:revision>
  <dcterms:created xsi:type="dcterms:W3CDTF">2019-08-26T20:03:03Z</dcterms:created>
  <dcterms:modified xsi:type="dcterms:W3CDTF">2019-08-27T02:25:58Z</dcterms:modified>
</cp:coreProperties>
</file>